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24.jpg" ContentType="image/png"/>
  <Override PartName="/ppt/media/image26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sldIdLst>
    <p:sldId id="256" r:id="rId2"/>
    <p:sldId id="279" r:id="rId3"/>
    <p:sldId id="264" r:id="rId4"/>
    <p:sldId id="262" r:id="rId5"/>
    <p:sldId id="278" r:id="rId6"/>
    <p:sldId id="261" r:id="rId7"/>
    <p:sldId id="259" r:id="rId8"/>
    <p:sldId id="260" r:id="rId9"/>
    <p:sldId id="263" r:id="rId10"/>
    <p:sldId id="265" r:id="rId11"/>
    <p:sldId id="266" r:id="rId12"/>
    <p:sldId id="267" r:id="rId13"/>
    <p:sldId id="268" r:id="rId14"/>
    <p:sldId id="270" r:id="rId15"/>
    <p:sldId id="271" r:id="rId16"/>
    <p:sldId id="269" r:id="rId17"/>
    <p:sldId id="272" r:id="rId18"/>
    <p:sldId id="273" r:id="rId19"/>
    <p:sldId id="274" r:id="rId20"/>
    <p:sldId id="277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D70533-3275-466D-BE8A-99950E35190F}" type="datetimeFigureOut">
              <a:rPr lang="es-ES" smtClean="0"/>
              <a:t>19/03/2015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32E25C-959F-49A5-BA40-CBB4C6E78A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3003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2E25C-959F-49A5-BA40-CBB4C6E78ADD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003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2E25C-959F-49A5-BA40-CBB4C6E78ADD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006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845BC-C05D-41F2-9DFB-FD1D9CAE5861}" type="slidenum">
              <a:rPr lang="es-ES" smtClean="0"/>
              <a:t>21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24106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D1560-9E33-48F9-9F73-ECA98532E7C2}" type="datetime1">
              <a:rPr lang="es-ES" smtClean="0"/>
              <a:t>19/03/2015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Europea del Atlántico. Servicio de Biblioteca biblio.uneatlantico.es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E97A6-C624-44D9-8BF0-232A55FE7B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6001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0CD4-92EB-494A-AAA5-CC45D6D30604}" type="datetime1">
              <a:rPr lang="es-ES" smtClean="0"/>
              <a:t>19/03/2015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Europea del Atlántico. Servicio de Biblioteca biblio.uneatlantico.es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E97A6-C624-44D9-8BF0-232A55FE7B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7191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47D5A-DA7C-4FDD-AC30-2CE1AE7837FF}" type="datetime1">
              <a:rPr lang="es-ES" smtClean="0"/>
              <a:t>19/03/2015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Europea del Atlántico. Servicio de Biblioteca biblio.uneatlantico.es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E97A6-C624-44D9-8BF0-232A55FE7B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4408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3AC96-300B-4BA3-8E8E-00EFF2A64B66}" type="datetime1">
              <a:rPr lang="es-ES" smtClean="0"/>
              <a:t>19/03/2015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Europea del Atlántico. Servicio de Biblioteca biblio.uneatlantico.es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E97A6-C624-44D9-8BF0-232A55FE7B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3107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A3C2C-D5D7-4CC5-9E88-F46E8ADE38F9}" type="datetime1">
              <a:rPr lang="es-ES" smtClean="0"/>
              <a:t>19/03/2015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Europea del Atlántico. Servicio de Biblioteca biblio.uneatlantico.es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E97A6-C624-44D9-8BF0-232A55FE7B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9324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3F09-AAE8-4DCD-8D51-85FBC0DDA9CC}" type="datetime1">
              <a:rPr lang="es-ES" smtClean="0"/>
              <a:t>19/03/2015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Europea del Atlántico. Servicio de Biblioteca biblio.uneatlantico.es</a:t>
            </a: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E97A6-C624-44D9-8BF0-232A55FE7B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6621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9B65F-3DF8-428C-978D-82F64B66C097}" type="datetime1">
              <a:rPr lang="es-ES" smtClean="0"/>
              <a:t>19/03/2015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Europea del Atlántico. Servicio de Biblioteca biblio.uneatlantico.es</a:t>
            </a:r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E97A6-C624-44D9-8BF0-232A55FE7B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5204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43AAD-275C-47AC-A962-7601000B6BCB}" type="datetime1">
              <a:rPr lang="es-ES" smtClean="0"/>
              <a:t>19/03/2015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Europea del Atlántico. Servicio de Biblioteca biblio.uneatlantico.es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E97A6-C624-44D9-8BF0-232A55FE7B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9981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F8208-9512-4E5D-A5FD-4A67EF1CFD71}" type="datetime1">
              <a:rPr lang="es-ES" smtClean="0"/>
              <a:t>19/03/2015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Europea del Atlántico. Servicio de Biblioteca biblio.uneatlantico.es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E97A6-C624-44D9-8BF0-232A55FE7B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805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0CFC-ED06-4D16-98D8-936471C3BEBF}" type="datetime1">
              <a:rPr lang="es-ES" smtClean="0"/>
              <a:t>19/03/2015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Europea del Atlántico. Servicio de Biblioteca biblio.uneatlantico.es</a:t>
            </a: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E97A6-C624-44D9-8BF0-232A55FE7B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9881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826DA-591D-4DE2-B4C5-159F6F0CE229}" type="datetime1">
              <a:rPr lang="es-ES" smtClean="0"/>
              <a:t>19/03/2015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Europea del Atlántico. Servicio de Biblioteca biblio.uneatlantico.es</a:t>
            </a: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E97A6-C624-44D9-8BF0-232A55FE7B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1867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1B13F-CF49-4516-A26A-D76E049EDC34}" type="datetime1">
              <a:rPr lang="es-ES" smtClean="0"/>
              <a:t>19/03/2015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mtClean="0"/>
              <a:t>Universidad Europea del Atlántico. Servicio de Biblioteca biblio.uneatlantico.es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E97A6-C624-44D9-8BF0-232A55FE7B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2308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27200" y="740229"/>
            <a:ext cx="8940800" cy="276973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UNIVERSIDAD EUROPEA DEL ATLÁNTICO</a:t>
            </a:r>
            <a:endParaRPr lang="es-E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27200" y="3776210"/>
            <a:ext cx="8940800" cy="213452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es-ES" sz="4400" dirty="0" smtClean="0"/>
          </a:p>
          <a:p>
            <a:r>
              <a:rPr lang="es-ES" sz="4400" dirty="0" smtClean="0"/>
              <a:t>        Servicio de Biblioteca</a:t>
            </a:r>
          </a:p>
          <a:p>
            <a:r>
              <a:rPr lang="es-ES" sz="3600" dirty="0" smtClean="0"/>
              <a:t>           biblio.uneatlantico.es</a:t>
            </a:r>
            <a:endParaRPr lang="es-ES" sz="36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570" y="4034106"/>
            <a:ext cx="1618735" cy="161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6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.2 Búsqueda avanzada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467045" cy="4351338"/>
          </a:xfrm>
        </p:spPr>
        <p:txBody>
          <a:bodyPr>
            <a:normAutofit/>
          </a:bodyPr>
          <a:lstStyle/>
          <a:p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Es una búsqueda más exacta, restringida,  que nos permite acotar por: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Palabra clave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Autor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Título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s-E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Isbn</a:t>
            </a:r>
            <a:endParaRPr lang="es-E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Serie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Período de publicación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Tipo de ítem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Idioma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Otros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s-E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Nos permite ordenar los resultados a nuestro interés mediante la ayuda de un desplegable. </a:t>
            </a:r>
          </a:p>
          <a:p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Ideal para cuándo se conoce con certeza lo que estamos buscando. 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Europea del Atlántico. Servicio de Biblioteca biblio.uneatlantico.es</a:t>
            </a:r>
            <a:endParaRPr lang="es-ES"/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555" y="1870075"/>
            <a:ext cx="5805577" cy="4211548"/>
          </a:xfrm>
        </p:spPr>
      </p:pic>
    </p:spTree>
    <p:extLst>
      <p:ext uri="{BB962C8B-B14F-4D97-AF65-F5344CB8AC3E}">
        <p14:creationId xmlns:p14="http://schemas.microsoft.com/office/powerpoint/2010/main" val="102244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.2 Búsqueda avanzada (ejemplo)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156494" cy="4351338"/>
          </a:xfrm>
        </p:spPr>
        <p:txBody>
          <a:bodyPr/>
          <a:lstStyle/>
          <a:p>
            <a:endParaRPr lang="es-ES" dirty="0" smtClean="0"/>
          </a:p>
          <a:p>
            <a:pPr marL="0" indent="0" algn="just">
              <a:buNone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Pongamos que estamos interesados en conocer qué libros de “</a:t>
            </a:r>
            <a:r>
              <a:rPr lang="es-E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Psicología social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” hay en la biblioteca y además queremos que nos ordene los 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 publicación 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más moderna a más antigua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521" y="2078966"/>
            <a:ext cx="5893279" cy="3668393"/>
          </a:xfrm>
        </p:spPr>
      </p:pic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Europea del Atlántico. Servicio de Biblioteca biblio.uneatlantico.es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312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s-E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.2 Búsqueda avanzada (resultado ejemplo)</a:t>
            </a:r>
            <a:endParaRPr lang="es-E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196" y="1825625"/>
            <a:ext cx="9040483" cy="4351338"/>
          </a:xfrm>
        </p:spPr>
      </p:pic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Europea del Atlántico. Servicio de Biblioteca biblio.uneatlantico.es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906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4.3 Búsqueda por autoridad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329023" cy="4238745"/>
          </a:xfrm>
        </p:spPr>
        <p:txBody>
          <a:bodyPr>
            <a:normAutofit/>
          </a:bodyPr>
          <a:lstStyle/>
          <a:p>
            <a:pPr algn="just"/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necesita conocer algún dato preciso o concreto sobre la obra que se busca (autor, entidad, materia, título, etc.).</a:t>
            </a:r>
          </a:p>
          <a:p>
            <a:pPr algn="just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Ideal para localizar por ejemplo, todas las obras que existen en la biblioteca sobre un autor concreto. 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Europea del Atlántico. Servicio de Biblioteca biblio.uneatlantico.es</a:t>
            </a:r>
            <a:endParaRPr lang="es-ES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101" y="1982669"/>
            <a:ext cx="6293801" cy="3926426"/>
          </a:xfrm>
        </p:spPr>
      </p:pic>
    </p:spTree>
    <p:extLst>
      <p:ext uri="{BB962C8B-B14F-4D97-AF65-F5344CB8AC3E}">
        <p14:creationId xmlns:p14="http://schemas.microsoft.com/office/powerpoint/2010/main" val="404659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.3 Búsqueda por autoridad (ejemplo)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751717" cy="4351338"/>
          </a:xfrm>
        </p:spPr>
        <p:txBody>
          <a:bodyPr>
            <a:normAutofit/>
          </a:bodyPr>
          <a:lstStyle/>
          <a:p>
            <a:pPr algn="just"/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Imaginemos que queremos localizar las obras que existen en la biblioteca de “Ramón </a:t>
            </a:r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Tamámes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pPr algn="just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 buscar por autor bajo el apellido “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amámes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” nos recupera todos aquellos ítems que en sus autoridades como persona, figure “</a:t>
            </a:r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Tamámes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Europea del Atlántico. Servicio de Biblioteca biblio.uneatlantico.es</a:t>
            </a:r>
            <a:endParaRPr lang="es-ES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712" y="2294627"/>
            <a:ext cx="5829088" cy="3528204"/>
          </a:xfrm>
        </p:spPr>
      </p:pic>
    </p:spTree>
    <p:extLst>
      <p:ext uri="{BB962C8B-B14F-4D97-AF65-F5344CB8AC3E}">
        <p14:creationId xmlns:p14="http://schemas.microsoft.com/office/powerpoint/2010/main" val="418536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.3 Búsqueda por autoridad (resultado ejemplo)</a:t>
            </a:r>
            <a:endParaRPr lang="es-E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996" y="1825625"/>
            <a:ext cx="6848007" cy="4351338"/>
          </a:xfrm>
        </p:spPr>
      </p:pic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Universidad Europea del Atlántico. Servicio de Biblioteca biblio.uneatlantico.es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273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.4 Búsqueda por “más populares”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613694" cy="4351338"/>
          </a:xfrm>
        </p:spPr>
        <p:txBody>
          <a:bodyPr/>
          <a:lstStyle/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 algn="just">
              <a:buNone/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 es una búsqueda muy general, en la que el catálogo muestra cuáles son los ítems más prestados, acotado a los 3 últimos meses.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888" y="2156604"/>
            <a:ext cx="5407818" cy="3476445"/>
          </a:xfrm>
        </p:spPr>
      </p:pic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Europea del Atlántico. Servicio de Biblioteca biblio.uneatlantico.es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880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Paso 5. Interpretación de resultados tras la búsqueda (I)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arcador de contenido 9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Una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vez realizada la búsqueda, analizo los resultados:</a:t>
            </a:r>
          </a:p>
          <a:p>
            <a:pPr lvl="1" algn="just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¿Es lo que busco? Sí/No</a:t>
            </a:r>
          </a:p>
          <a:p>
            <a:pPr marL="0" indent="0" algn="just">
              <a:buNone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 caso de ser 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puedo: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Volver a “inicio” y comenzar de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nuevo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Realizar una nueva búsqueda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Refinar la búsqueda con las sugerencias que me ofrece el catálogo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Sugerir una compra al bibliotecario</a:t>
            </a:r>
          </a:p>
          <a:p>
            <a:pPr marL="457200" lvl="1" indent="0">
              <a:buNone/>
            </a:pPr>
            <a:endParaRPr lang="es-ES" dirty="0" smtClean="0"/>
          </a:p>
          <a:p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Europea del Atlántico. Servicio de Biblioteca biblio.uneatlantico.es</a:t>
            </a:r>
            <a:endParaRPr lang="es-ES"/>
          </a:p>
        </p:txBody>
      </p:sp>
      <p:pic>
        <p:nvPicPr>
          <p:cNvPr id="14" name="Marcador de contenido 1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082933"/>
            <a:ext cx="5334000" cy="3836722"/>
          </a:xfrm>
        </p:spPr>
      </p:pic>
    </p:spTree>
    <p:extLst>
      <p:ext uri="{BB962C8B-B14F-4D97-AF65-F5344CB8AC3E}">
        <p14:creationId xmlns:p14="http://schemas.microsoft.com/office/powerpoint/2010/main" val="163510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Paso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Interpretación de resultados tras la búsqueda (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II)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ES" dirty="0" smtClean="0"/>
          </a:p>
          <a:p>
            <a:pPr marL="0" indent="0" algn="just">
              <a:buNone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 caso de ser que 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SÍ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puedo:</a:t>
            </a:r>
          </a:p>
          <a:p>
            <a:pPr marL="0" indent="0" algn="just">
              <a:buNone/>
            </a:pP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  <a:p>
            <a:pPr lvl="1" algn="just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Marcarlo y añadirlo a mi “cesta”, quedará en mi perfil de usuario guardado para futuras consultas.</a:t>
            </a:r>
          </a:p>
          <a:p>
            <a:pPr lvl="1" algn="just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Agregar a una “lista” existente. </a:t>
            </a:r>
          </a:p>
          <a:p>
            <a:pPr lvl="1" algn="just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Hacer una reserva, siempre y cuando se encuentre prestado. 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Europea del Atlántico. Servicio de Biblioteca biblio.uneatlantico.es</a:t>
            </a:r>
            <a:endParaRPr lang="es-ES"/>
          </a:p>
        </p:txBody>
      </p:sp>
      <p:pic>
        <p:nvPicPr>
          <p:cNvPr id="9" name="Marcador de contenido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724" y="2143778"/>
            <a:ext cx="5231876" cy="3437513"/>
          </a:xfrm>
        </p:spPr>
      </p:pic>
    </p:spTree>
    <p:extLst>
      <p:ext uri="{BB962C8B-B14F-4D97-AF65-F5344CB8AC3E}">
        <p14:creationId xmlns:p14="http://schemas.microsoft.com/office/powerpoint/2010/main" val="170855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Paso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Interpretación de resultados tras la búsqueda (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III)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s-ES" b="1" dirty="0" smtClean="0"/>
          </a:p>
          <a:p>
            <a:pPr marL="0" indent="0" algn="just">
              <a:buNone/>
            </a:pPr>
            <a:r>
              <a:rPr lang="es-ES" b="1" dirty="0" smtClean="0"/>
              <a:t>B</a:t>
            </a:r>
            <a:r>
              <a:rPr lang="es-ES" b="1" dirty="0"/>
              <a:t>) </a:t>
            </a:r>
            <a:endParaRPr lang="es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Consultar el registro para ver su información y ubicación. </a:t>
            </a:r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Exportar a otros formatos</a:t>
            </a:r>
          </a:p>
          <a:p>
            <a:pPr lvl="1" algn="just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Localizar en otros catálogos</a:t>
            </a:r>
          </a:p>
          <a:p>
            <a:pPr lvl="1" algn="just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Añadirlo a la “cesta”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Europea del Atlántico. Servicio de Biblioteca biblio.uneatlantico.es</a:t>
            </a:r>
            <a:endParaRPr lang="es-ES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90642"/>
            <a:ext cx="5181600" cy="4221303"/>
          </a:xfrm>
        </p:spPr>
      </p:pic>
    </p:spTree>
    <p:extLst>
      <p:ext uri="{BB962C8B-B14F-4D97-AF65-F5344CB8AC3E}">
        <p14:creationId xmlns:p14="http://schemas.microsoft.com/office/powerpoint/2010/main" val="89503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CONTENIDOS DE LA PRESENTACIÓN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457200" lvl="1" indent="0">
              <a:buNone/>
            </a:pP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1. ¿Qué es el catálogo on-line y cómo se busca?</a:t>
            </a:r>
          </a:p>
          <a:p>
            <a:pPr marL="457200" lvl="1" indent="0">
              <a:buNone/>
            </a:pPr>
            <a:endParaRPr lang="es-E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2. Área personal como usuario de la biblioteca</a:t>
            </a:r>
            <a:endParaRPr lang="es-E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Europea del Atlántico. Servicio de Biblioteca biblio.uneatlantico.es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853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Paso 5. Cerrar sesión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Al </a:t>
            </a:r>
            <a:r>
              <a:rPr lang="es-ES" dirty="0" smtClean="0"/>
              <a:t>finalizar su consulta </a:t>
            </a:r>
            <a:r>
              <a:rPr lang="es-ES" b="1" dirty="0" smtClean="0"/>
              <a:t>NO</a:t>
            </a:r>
            <a:r>
              <a:rPr lang="es-ES" dirty="0" smtClean="0"/>
              <a:t> olvide cerrar su sesión. </a:t>
            </a:r>
            <a:endParaRPr lang="es-ES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194053"/>
            <a:ext cx="5181600" cy="3614481"/>
          </a:xfrm>
        </p:spPr>
      </p:pic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Europea del Atlántico. Servicio de Biblioteca biblio.uneatlantico.es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134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1850" y="819510"/>
            <a:ext cx="10515600" cy="2475781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ES" dirty="0" smtClean="0"/>
              <a:t>2. Área personal como usuario de la biblioteca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831850" y="3907767"/>
            <a:ext cx="10515600" cy="2181884"/>
          </a:xfrm>
        </p:spPr>
        <p:txBody>
          <a:bodyPr>
            <a:normAutofit/>
          </a:bodyPr>
          <a:lstStyle/>
          <a:p>
            <a:pPr algn="ctr"/>
            <a:r>
              <a:rPr lang="es-E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¿Qué puedo hacer?</a:t>
            </a:r>
            <a:endParaRPr lang="es-E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Universidad Europea del Atlántico. Servicio de Biblioteca biblio.uneatlantico.es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3969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Paso 1. Vista general del área personal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Universidad Europea del Atlántico. Servicio de Biblioteca biblio.uneatlantico.es</a:t>
            </a:r>
            <a:endParaRPr lang="es-E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798" y="1825625"/>
            <a:ext cx="5872404" cy="4351338"/>
          </a:xfrm>
        </p:spPr>
      </p:pic>
    </p:spTree>
    <p:extLst>
      <p:ext uri="{BB962C8B-B14F-4D97-AF65-F5344CB8AC3E}">
        <p14:creationId xmlns:p14="http://schemas.microsoft.com/office/powerpoint/2010/main" val="279163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Paso 2. Desglose de los elementos del área personal</a:t>
            </a:r>
            <a:endParaRPr lang="es-E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Universidad Europea del Atlántico. Servicio de Biblioteca biblio.uneatlantico.es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área personal se compone de la siguiente información: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Mi resumen</a:t>
            </a:r>
          </a:p>
          <a:p>
            <a:pPr marL="1428750" lvl="2" indent="-514350">
              <a:buFont typeface="+mj-lt"/>
              <a:buAutoNum type="arabicPeriod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Mis detalles personales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Mi historial de búsqueda</a:t>
            </a:r>
          </a:p>
          <a:p>
            <a:pPr marL="1428750" lvl="2" indent="-514350">
              <a:buFont typeface="+mj-lt"/>
              <a:buAutoNum type="arabicPeriod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Mi historial de lecturas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Mis sugerencias de compra</a:t>
            </a:r>
          </a:p>
          <a:p>
            <a:pPr marL="1428750" lvl="2" indent="-514350">
              <a:buFont typeface="+mj-lt"/>
              <a:buAutoNum type="arabicPeriod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Mis listas</a:t>
            </a:r>
          </a:p>
          <a:p>
            <a:pPr lvl="1"/>
            <a:endParaRPr lang="es-ES" dirty="0" smtClean="0"/>
          </a:p>
          <a:p>
            <a:pPr lvl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5457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.1 Mi resumen (I)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Muestra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A) Los ítems que se tienen 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prestados</a:t>
            </a:r>
          </a:p>
          <a:p>
            <a:pPr lvl="2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Muestra la fecha de devolución</a:t>
            </a:r>
          </a:p>
          <a:p>
            <a:pPr lvl="2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Ofrece la posibilidad de renovar el tiempo de préstamo</a:t>
            </a: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323468"/>
            <a:ext cx="5181600" cy="3355651"/>
          </a:xfrm>
        </p:spPr>
      </p:pic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Universidad Europea del Atlántico. Servicio de Biblioteca biblio.uneatlantico.es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359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.1 Mi resumen (II)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1" indent="0">
              <a:spcBef>
                <a:spcPts val="1000"/>
              </a:spcBef>
              <a:buNone/>
            </a:pPr>
            <a:endParaRPr lang="es-ES" dirty="0" smtClean="0"/>
          </a:p>
          <a:p>
            <a:pPr marL="0" lvl="1" indent="0">
              <a:spcBef>
                <a:spcPts val="1000"/>
              </a:spcBef>
              <a:buNone/>
            </a:pPr>
            <a:endParaRPr lang="es-ES" dirty="0" smtClean="0"/>
          </a:p>
          <a:p>
            <a:pPr marL="0" lvl="1" indent="0" algn="just">
              <a:spcBef>
                <a:spcPts val="1000"/>
              </a:spcBef>
              <a:buNone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B) Los ítems que se tienen 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reservados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(en caso de no tener nada reservado, esta pestaña aparece vacía). 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51495"/>
            <a:ext cx="5181600" cy="3233082"/>
          </a:xfrm>
        </p:spPr>
      </p:pic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Universidad Europea del Atlántico. Servicio de Biblioteca biblio.uneatlantico.es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8734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.1 Mi resumen (III)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c) En caso de tener una 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sanción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me mostrará la fecha hasta la que se encontrará vigente la sanción.  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51494"/>
            <a:ext cx="5181600" cy="3263935"/>
          </a:xfrm>
        </p:spPr>
      </p:pic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Universidad Europea del Atlántico. Servicio de Biblioteca biblio.uneatlantico.es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8655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.2 Mis detalles personales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Muestra la información sobre los datos personales del usuario (nombre y apellidos, dirección postal, dirección electrónica, etc.). </a:t>
            </a:r>
          </a:p>
          <a:p>
            <a:pPr algn="just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 se desea se pueden modificar, ampliar o reducir la información.</a:t>
            </a: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25048"/>
            <a:ext cx="5181600" cy="3200400"/>
          </a:xfrm>
        </p:spPr>
      </p:pic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Universidad Europea del Atlántico. Servicio de Biblioteca biblio.uneatlantico.es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1050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2.3 Mi historial de búsqueda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14026" cy="4351338"/>
          </a:xfrm>
        </p:spPr>
        <p:txBody>
          <a:bodyPr>
            <a:normAutofit/>
          </a:bodyPr>
          <a:lstStyle/>
          <a:p>
            <a:pPr algn="just"/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búsquedas realizadas por un usuario quedan almacenadas en el “Historial de búsqueda”.</a:t>
            </a:r>
          </a:p>
          <a:p>
            <a:pPr algn="just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 usuario tiene la opción de borrar o mantener la información del historial.</a:t>
            </a:r>
          </a:p>
          <a:p>
            <a:pPr algn="just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 especial útil, por ejemplo cuándo se está tratando de recopilar información sobre un tema, ir descartando fuentes ya consultadas o ampliando información sobre las que aún no se han consultado.   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08234"/>
            <a:ext cx="5181600" cy="4186120"/>
          </a:xfrm>
        </p:spPr>
      </p:pic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Universidad Europea del Atlántico. Servicio de Biblioteca biblio.uneatlantico.es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4085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2.4 Mi historial de lecturas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 historial de los préstamos efectuados por el usuario.</a:t>
            </a:r>
          </a:p>
          <a:p>
            <a:pPr algn="just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Ofrece la opción de ordenarlos por fecha o por título. </a:t>
            </a:r>
          </a:p>
          <a:p>
            <a:pPr algn="just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También ofrece la opción de visualizar los últimos 50 ítems prestados.</a:t>
            </a:r>
          </a:p>
          <a:p>
            <a:pPr algn="just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diferencia con la pestaña “</a:t>
            </a:r>
            <a:r>
              <a:rPr lang="es-E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Mi historial de búsqueda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”, este historial NO se puede eliminar. 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49569"/>
            <a:ext cx="5181600" cy="4303449"/>
          </a:xfrm>
        </p:spPr>
      </p:pic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Universidad Europea del Atlántico. Servicio de Biblioteca biblio.uneatlantico.es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147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6959" y="1923690"/>
            <a:ext cx="10515600" cy="208759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1. ¿Qué es el catálogo on-line y cómo se busca?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Europea del Atlántico. Servicio de Biblioteca biblio.uneatlantico.es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209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2.5 Mis sugerencias de compra 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es-ES" dirty="0" smtClean="0"/>
          </a:p>
          <a:p>
            <a:pPr marL="0" indent="0" algn="just">
              <a:buNone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Ofrece dos posibilidades: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Visualizar las sugerencias de compra enviadas por el usuario a la biblioteca y el estado en el que se encuentran.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Enviar una sugerencia de compra nueva. (Esta posibilidad también es accesible desde el catálogo on-line).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90048"/>
            <a:ext cx="5181600" cy="3822491"/>
          </a:xfrm>
        </p:spPr>
      </p:pic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Universidad Europea del Atlántico. Servicio de Biblioteca biblio.uneatlantico.es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4567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2.6 Mis listas (I)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 una especie de “</a:t>
            </a:r>
            <a:r>
              <a:rPr lang="es-E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biblioteca personal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”, en la que el usuario almacena los registros bibliográficos de los ítems que le interesan.</a:t>
            </a:r>
          </a:p>
          <a:p>
            <a:pPr algn="just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 pueden crear varias listas y denominarlas como se desee.</a:t>
            </a:r>
          </a:p>
          <a:p>
            <a:pPr algn="just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Existe la posibilidad de que esas listas a nivel individual, sean públicas o privadas, según criterio del usuario.  </a:t>
            </a:r>
          </a:p>
          <a:p>
            <a:pPr algn="just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 se desea, se puede permitir a otros usuarios incluir información en las listas. 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70075"/>
            <a:ext cx="5181600" cy="4141407"/>
          </a:xfrm>
        </p:spPr>
      </p:pic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Universidad Europea del Atlántico. Servicio de Biblioteca biblio.uneatlantico.es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0381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 smtClean="0"/>
              <a:t>4.6 Mis listas (II)</a:t>
            </a:r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Universidad Europea del Atlántico. Servicio de Biblioteca biblio.uneatlantico.es</a:t>
            </a:r>
            <a:endParaRPr lang="es-ES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809" y="2438976"/>
            <a:ext cx="9726382" cy="3124636"/>
          </a:xfrm>
        </p:spPr>
      </p:pic>
    </p:spTree>
    <p:extLst>
      <p:ext uri="{BB962C8B-B14F-4D97-AF65-F5344CB8AC3E}">
        <p14:creationId xmlns:p14="http://schemas.microsoft.com/office/powerpoint/2010/main" val="429407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80067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E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FIN</a:t>
            </a:r>
            <a:endParaRPr lang="es-E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Universidad Europea del Atlántico. Servicio de Biblioteca biblio.uneatlantico.es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7443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Introducción: ¿Qué es el catálogo on-line?</a:t>
            </a:r>
            <a:endParaRPr lang="es-E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234241"/>
            <a:ext cx="10515600" cy="3942721"/>
          </a:xfrm>
        </p:spPr>
        <p:txBody>
          <a:bodyPr>
            <a:normAutofit/>
          </a:bodyPr>
          <a:lstStyle/>
          <a:p>
            <a:pPr algn="just"/>
            <a:endParaRPr 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catálogo on-line de la biblioteca,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también conocido como OPAC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es el inventario de todos los fondos que contiene la biblioteca.</a:t>
            </a:r>
          </a:p>
          <a:p>
            <a:pPr algn="just"/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Incluye la descripción de cada uno de ellos, convirtiéndose en el instrumento clave para su identificación y localización.</a:t>
            </a:r>
          </a:p>
          <a:p>
            <a:pPr algn="just"/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 la herramienta que nos permite conocer qué materiales (libros, revistas, dispositivos electrónicos, </a:t>
            </a: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DVD´s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etc.) hay en la biblioteca y su  disponibilidad (si son prestables, si hay ejemplares disponibles, dónde se ubican, etc.).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Europea del Atlántico. Servicio de Biblioteca biblio.uneatlantico.es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982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Paso 1.  ¿Cómo acceder al catálogo?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Desde la pagina de inicio del Sistema de Gestión de </a:t>
            </a:r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UneAtlántico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(GUIAA)</a:t>
            </a:r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arcador de pie de pá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Europea del Atlántico. Servicio de Biblioteca biblio.uneatlantico.es</a:t>
            </a:r>
            <a:endParaRPr lang="es-ES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892" y="3020082"/>
            <a:ext cx="4058216" cy="1962424"/>
          </a:xfrm>
        </p:spPr>
      </p:pic>
    </p:spTree>
    <p:extLst>
      <p:ext uri="{BB962C8B-B14F-4D97-AF65-F5344CB8AC3E}">
        <p14:creationId xmlns:p14="http://schemas.microsoft.com/office/powerpoint/2010/main" val="58167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Paso 2. Nos familiarizamos con la interfaz del Catálogo. ¿Qué significa cada icono?</a:t>
            </a:r>
            <a:endParaRPr lang="es-E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Europea del Atlántico. Servicio de Biblioteca biblio.uneatlantico.es</a:t>
            </a:r>
            <a:endParaRPr lang="es-ES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328" y="1825625"/>
            <a:ext cx="7598228" cy="4351338"/>
          </a:xfrm>
        </p:spPr>
      </p:pic>
    </p:spTree>
    <p:extLst>
      <p:ext uri="{BB962C8B-B14F-4D97-AF65-F5344CB8AC3E}">
        <p14:creationId xmlns:p14="http://schemas.microsoft.com/office/powerpoint/2010/main" val="157255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Paso 3. Realizamos la búsqueda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Tenemos  cuatro opciones: </a:t>
            </a:r>
          </a:p>
          <a:p>
            <a:pPr marL="514350" indent="-514350">
              <a:buFont typeface="+mj-lt"/>
              <a:buAutoNum type="arabicPeriod"/>
            </a:pP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85950" lvl="3" indent="-514350">
              <a:buFont typeface="+mj-lt"/>
              <a:buAutoNum type="arabicPeriod"/>
            </a:pP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Realizar una búsqueda sencilla</a:t>
            </a:r>
          </a:p>
          <a:p>
            <a:pPr marL="1885950" lvl="3" indent="-514350">
              <a:buFont typeface="+mj-lt"/>
              <a:buAutoNum type="arabicPeriod"/>
            </a:pP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Realizar una búsqueda avanzada</a:t>
            </a:r>
          </a:p>
          <a:p>
            <a:pPr marL="1885950" lvl="3" indent="-514350">
              <a:buFont typeface="+mj-lt"/>
              <a:buAutoNum type="arabicPeriod"/>
            </a:pP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Realizar una búsqueda por “autoridad”</a:t>
            </a:r>
          </a:p>
          <a:p>
            <a:pPr marL="1885950" lvl="3" indent="-514350">
              <a:buFont typeface="+mj-lt"/>
              <a:buAutoNum type="arabicPeriod"/>
            </a:pP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“Más populares”</a:t>
            </a: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Europea del Atlántico. Servicio de Biblioteca biblio.uneatlantico.es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161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.1 Búsqueda sencilla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958749" cy="4351338"/>
          </a:xfrm>
        </p:spPr>
        <p:txBody>
          <a:bodyPr/>
          <a:lstStyle/>
          <a:p>
            <a:endParaRPr lang="es-ES" sz="2400" dirty="0" smtClean="0"/>
          </a:p>
          <a:p>
            <a:pPr marL="0" indent="0">
              <a:buNone/>
            </a:pPr>
            <a:endParaRPr lang="es-ES" sz="2400" dirty="0" smtClean="0"/>
          </a:p>
          <a:p>
            <a:pPr algn="just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 una </a:t>
            </a:r>
            <a:r>
              <a:rPr lang="es-E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búsqueda general, en la que se recupera mucha información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Consiste en introducir, una palabra, nombre del autor, frase, materia o similar sobre el tema que buscamos información. </a:t>
            </a:r>
            <a:r>
              <a:rPr lang="es-E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Ej. Psicología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Ideal cuando no sabemos con exactitud lo que buscamos.</a:t>
            </a:r>
          </a:p>
          <a:p>
            <a:endParaRPr lang="es-E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951" y="2406770"/>
            <a:ext cx="5556849" cy="3485072"/>
          </a:xfrm>
        </p:spPr>
      </p:pic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Europea del Atlántico. Servicio de Biblioteca biblio.uneatlantico.es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074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.1 Búsqueda sencilla: obtención de resultados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937" y="1825625"/>
            <a:ext cx="6914126" cy="4351338"/>
          </a:xfrm>
        </p:spPr>
      </p:pic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Europea del Atlántico. Servicio de Biblioteca biblio.uneatlantico.es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810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TM03090430[[fn=Con bandas]]</Template>
  <TotalTime>1101</TotalTime>
  <Words>1431</Words>
  <Application>Microsoft Office PowerPoint</Application>
  <PresentationFormat>Panorámica</PresentationFormat>
  <Paragraphs>185</Paragraphs>
  <Slides>33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Wingdings</vt:lpstr>
      <vt:lpstr>Tema de Office</vt:lpstr>
      <vt:lpstr>UNIVERSIDAD EUROPEA DEL ATLÁNTICO</vt:lpstr>
      <vt:lpstr>CONTENIDOS DE LA PRESENTACIÓN</vt:lpstr>
      <vt:lpstr>1. ¿Qué es el catálogo on-line y cómo se busca?</vt:lpstr>
      <vt:lpstr>Introducción: ¿Qué es el catálogo on-line?</vt:lpstr>
      <vt:lpstr>Paso 1.  ¿Cómo acceder al catálogo?</vt:lpstr>
      <vt:lpstr>Paso 2. Nos familiarizamos con la interfaz del Catálogo. ¿Qué significa cada icono?</vt:lpstr>
      <vt:lpstr>Paso 3. Realizamos la búsqueda</vt:lpstr>
      <vt:lpstr>3.1 Búsqueda sencilla</vt:lpstr>
      <vt:lpstr>3.1 Búsqueda sencilla: obtención de resultados</vt:lpstr>
      <vt:lpstr>3.2 Búsqueda avanzada</vt:lpstr>
      <vt:lpstr>3.2 Búsqueda avanzada (ejemplo)</vt:lpstr>
      <vt:lpstr>3.2 Búsqueda avanzada (resultado ejemplo)</vt:lpstr>
      <vt:lpstr>4.3 Búsqueda por autoridad</vt:lpstr>
      <vt:lpstr>3.3 Búsqueda por autoridad (ejemplo)</vt:lpstr>
      <vt:lpstr>3.3 Búsqueda por autoridad (resultado ejemplo)</vt:lpstr>
      <vt:lpstr>3.4 Búsqueda por “más populares”</vt:lpstr>
      <vt:lpstr>Paso 5. Interpretación de resultados tras la búsqueda (I)</vt:lpstr>
      <vt:lpstr>Paso 4. Interpretación de resultados tras la búsqueda (II)</vt:lpstr>
      <vt:lpstr>Paso 4. Interpretación de resultados tras la búsqueda (III)</vt:lpstr>
      <vt:lpstr>Paso 5. Cerrar sesión</vt:lpstr>
      <vt:lpstr>2. Área personal como usuario de la biblioteca</vt:lpstr>
      <vt:lpstr>Paso 1. Vista general del área personal</vt:lpstr>
      <vt:lpstr>Paso 2. Desglose de los elementos del área personal</vt:lpstr>
      <vt:lpstr>2.1 Mi resumen (I)</vt:lpstr>
      <vt:lpstr>2.1 Mi resumen (II)</vt:lpstr>
      <vt:lpstr>2.1 Mi resumen (III)</vt:lpstr>
      <vt:lpstr>2.2 Mis detalles personales</vt:lpstr>
      <vt:lpstr>2.3 Mi historial de búsqueda</vt:lpstr>
      <vt:lpstr>2.4 Mi historial de lecturas</vt:lpstr>
      <vt:lpstr>2.5 Mis sugerencias de compra </vt:lpstr>
      <vt:lpstr>2.6 Mis listas (I)</vt:lpstr>
      <vt:lpstr>4.6 Mis listas (II)</vt:lpstr>
      <vt:lpstr>FIN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Europea del Atlántico Biblioteca</dc:title>
  <dc:creator>MARÍABRETONES ORIA</dc:creator>
  <cp:lastModifiedBy>MARÍABRETONES ORIA</cp:lastModifiedBy>
  <cp:revision>72</cp:revision>
  <dcterms:created xsi:type="dcterms:W3CDTF">2015-03-02T08:45:08Z</dcterms:created>
  <dcterms:modified xsi:type="dcterms:W3CDTF">2015-03-19T11:20:22Z</dcterms:modified>
</cp:coreProperties>
</file>